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8C13-7730-AB49-85AA-E2002E8DFDAE}" v="6" dt="2021-04-08T11:05: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7"/>
    <p:restoredTop sz="78980" autoAdjust="0"/>
  </p:normalViewPr>
  <p:slideViewPr>
    <p:cSldViewPr snapToGrid="0">
      <p:cViewPr varScale="1">
        <p:scale>
          <a:sx n="100" d="100"/>
          <a:sy n="100" d="100"/>
        </p:scale>
        <p:origin x="1344" y="1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Das OpenChain Project soll helfen, Compliance-Prozesse zu verbessern und Vertrauen innerhalb der gesamten Lieferkette aufzubauen.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Wir bieten eine breite Palette von Referenzmaterialien und Übersetzungen zur Unterstützung beim Erreichen der Konformität.</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Die wichtigsten Referenzpunkte finden Sie direkt auf unserer Website.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Viele weitere Informationen finden Sie in unseren GitHub-Repositories.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Wir haben eine umfangreiche und wachsende geografische Abdeckung für das Partnerprogramm. Es deckt derzeit eine beträchtliche Anzahl strategischer geografischer Standorte ab, darunter die USA, China, Südkorea, Indien, Japan, Großbritannien, Deutschland, Italien, Spanien, Schweden und Irland.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Wir haben eine umfangreiche und wachsende geografische Abdeckung für das Partnerprogramm. Es deckt derzeit eine beträchtliche Anzahl strategischer geografischer Standorte ab, darunter die USA, China, Südkorea, Indien, Japan, Großbritannien, Deutschland, Italien, Spanien, Schweden und Irland.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Wir haben eine umfangreiche und wachsende geografische Abdeckung für das Partnerprogramm. Es deckt derzeit eine beträchtliche Anzahl strategischer geografischer Standorte ab, darunter die USA, China, Südkorea, Indien, Japan, Großbritannien, Deutschland, Italien, Spanien, Schweden und Irland.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Wir haben eine umfangreiche und wachsende geografische Abdeckung für das Partnerprogramm. Es deckt derzeit eine beträchtliche Anzahl strategischer geografischer Standorte ab, darunter die USA, China, Südkorea, Indien, Japan, Großbritannien, Deutschland, Italien, Spanien, Schweden und Irland.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TÜV Süd und PwC bieten beide weltweit eine externe Zertifizierung an.</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Wenn es darum geht, den OpenChain-Industriestandard für Open Source Compliance zu erfüllen, fördern wir eine Reihe von Optionen für unsere verschiedenen Interessengruppen – von der Selbstzertifizierung über unabhängige Konformitätsbewertungen bis hin zur Zertifizierung durch externe Dienstleister.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Compliance ist der Kern eines effektiven strategischen Engagements im Hinblick auf die  Open-Source-Technologie. Es ist sehr wichtig, dass wir dies für unsere Lieferketten effektiv kontextualisieren können. Es gibt verschiedene bereits existierende Industrienormen, die dabei helfen, Lösungen in diesem Bereich zu kontextualisieren (OpenChain und SPDX), und es gibt zahlreiche Werkzeuge, die eine Automatisierung unterstützen.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rgbClr val="00B4C2"/>
                </a:solidFill>
                <a:latin typeface="Calibri"/>
                <a:ea typeface="Calibri"/>
                <a:cs typeface="Calibri"/>
                <a:sym typeface="Calibri"/>
              </a:rPr>
              <a:t>Der wichtigste Punkt für die Art und Weise, in der OpenChain betrieben wird, hängt damit zusammen, wer sie betreibt. Das Projekt wird von Anwenderunternehmen für Anwenderunternehmen betrieben. Alles, was wir tun, geschieht im Sinne des gemeinsamen Bedürfnisses nach praktischen, praxisnahen Lösungen für die Verwaltung von Open-Source-Code.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a:solidFill>
                  <a:schemeClr val="bg1">
                    <a:lumMod val="50000"/>
                  </a:schemeClr>
                </a:solidFill>
              </a:rPr>
              <a:t>Die Selbstzertifizierung ist das Herzstück der OpenChain-Industrienorm. Unternehmen können auf eine Reihe von Ja/Nein-Fragen zugreifen, um festzustellen, ob sie die wichtigsten Anforderungen eines hochwertigen Open Source Compliance-Programms umgesetzt haben. Diese Fragen finden Sie hier:</a:t>
            </a:r>
            <a:br>
              <a:rPr lang="de-de">
                <a:solidFill>
                  <a:schemeClr val="bg1">
                    <a:lumMod val="50000"/>
                  </a:schemeClr>
                </a:solidFill>
              </a:rPr>
            </a:br>
            <a:r>
              <a:rPr lang="de-de">
                <a:solidFill>
                  <a:schemeClr val="bg1">
                    <a:lumMod val="50000"/>
                  </a:schemeClr>
                </a:solidFill>
                <a:hlinkClick r:id="rId3"/>
              </a:rPr>
              <a:t>https://certification.openchainproject.org</a:t>
            </a:r>
            <a:r>
              <a:rPr lang="de-de">
                <a:solidFill>
                  <a:schemeClr val="bg1">
                    <a:lumMod val="50000"/>
                  </a:schemeClr>
                </a:solidFill>
              </a:rPr>
              <a:t>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a:solidFill>
                  <a:schemeClr val="bg1">
                    <a:lumMod val="50000"/>
                  </a:schemeClr>
                </a:solidFill>
              </a:rPr>
              <a:t>Die unabhängige Compliance-Bewertung funktioniert nach dem gleichen Prinzip wie die unabhängige Scherheitsbewertung (Independent Security Assessment) im Rahmen der ISO 26262. Eine unabhängige Partei, wie z. B. eine Anwaltskanzlei, ein Beratungsunternehmen oder eine Wirtschaftsprüfungsgesellschaft, prüft das Ergebnis einer OpenChain -Selbstbewertung und spricht eine Empfehlung hinsichtlich ihrer Vollständigkeit aus.</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a:solidFill>
                  <a:schemeClr val="bg1">
                    <a:lumMod val="50000"/>
                  </a:schemeClr>
                </a:solidFill>
              </a:rPr>
              <a:t>Die Zertifizierung durch Dritte ist ein Prozess, bei dem eine Zertifizierungsstelle ein Unternehmen durch einen OpenChain-Konformitätsprozess führt. Die Zertifizierungsstelle stellt dann ein formales Konformitätszertifikat aus. Diese Aktivität entspricht genau den Formen der Zertifizierung durch Dritte, die im Bereich der Automobilindustrie, der Infrastruktur und ähnlichen Bereichen zu beobachten sind.</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Bitte sprechen Sie uns an, wenn Sie Kommentare, Fragen oder Ideen zur Teilnahme und Verbesserung des Projekts haben.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Sie definiert das Gesamtbild und zeigt die Punkte, an denen ein Unternehmen Prozesse, Richtlinien oder Schulungen berücksichtigen sollte.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Unternehmen, die die Anforderungen der OpenChain-Spezifikation erfüllen, können ihr OpenChain Conformant-Programm und die Produkte, die dieses Programm durchlaufen haben, mit einem Badge kennzeichnen.</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de-de" sz="1200" b="0" i="0" u="none" strike="noStrike" cap="none">
                <a:solidFill>
                  <a:schemeClr val="dk1"/>
                </a:solidFill>
                <a:latin typeface="Calibri"/>
                <a:ea typeface="Calibri"/>
                <a:cs typeface="Calibri"/>
                <a:sym typeface="Calibri"/>
              </a:rPr>
              <a:t>Dies sind die aktuellen Platinum Member-Unternehmen im OpenChain Project. </a:t>
            </a: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Es gibt eine Reihe von Unternehmen mit einem öffentlich angekündigten OpenChain Conformant-Programm, das die Anforderungen der ISO 5230 erfüllt. Diese Unternehmen kommen aus den unterschiedlichsten Branchen und repräsentieren alle möglichen Unternehmensgrößen. Natürlich gibt es noch viele weitere, die sich in der OpenChain Conformance-Phase befinden oder kein öffentlich angekündigtes Programm haben.</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Es gibt eine Reihe von Unternehmen mit einem öffentlich angekündigten OpenChain-Conformant-Programm in Bezug auf die erste Generation der OpenChain-Spezifikation. Obwohl sie sich nicht an die spezifischen Anforderungen der ISO 5230 halten, sind diese Unternehmen in einer ausgezeichneten Ausgangsposition, was die Übernahme der Norm betrifft.</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de-de" sz="1200" b="0" i="0" u="none" strike="noStrike" cap="none">
                <a:solidFill>
                  <a:srgbClr val="7F7F7F"/>
                </a:solidFill>
                <a:latin typeface="Calibri"/>
                <a:ea typeface="Calibri"/>
                <a:cs typeface="Calibri"/>
                <a:sym typeface="Calibri"/>
              </a:rPr>
              <a:t>OpenChain hat zahlreiche lokale und globale Arbeitsgruppen, die die Einführung aktiv mit Referenzmaterial und Community-Aktivitäten unterstützen. </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de-de" sz="1200" b="0" i="0" u="none" strike="noStrike" cap="none">
                <a:solidFill>
                  <a:schemeClr val="dk1"/>
                </a:solidFill>
                <a:latin typeface="Calibri"/>
                <a:ea typeface="Calibri"/>
                <a:cs typeface="Calibri"/>
                <a:sym typeface="Calibri"/>
              </a:rPr>
              <a:t>Wir haben eine kostenlose Web-App zur Selbstzertifizierung mit einer responsiven Oberfläche für Computer, Tablets und Mobiltelefone. Sie ist so konzipiert, dass jedes Unternehmen in jedem Markt schnell und einfach einen vertraulichen „Compliance Program Health Check“ durchführen oder die Konformität mit der OpenChain-Spezifikation erfassen kann.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lang="en-CA"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de-de" sz="4400" b="0" i="0" u="none" strike="noStrike" cap="none">
                <a:solidFill>
                  <a:srgbClr val="00B4C2"/>
                </a:solidFill>
                <a:latin typeface="Calibri"/>
                <a:ea typeface="Calibri"/>
                <a:cs typeface="Calibri"/>
                <a:sym typeface="Calibri"/>
              </a:rPr>
              <a:t>So funktioniert </a:t>
            </a:r>
            <a:r>
              <a:rPr lang="de-de" sz="4400"/>
              <a:t>OpenChain ISO 5230</a:t>
            </a:r>
          </a:p>
        </p:txBody>
      </p:sp>
      <p:pic>
        <p:nvPicPr>
          <p:cNvPr id="3" name="Picture 2" descr="A picture containing food&#10;&#10;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lang="en-CA"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de-de"/>
              <a:t>Umfangreiches OpenChain-Referenzmaterial</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lang="en-CA" sz="1200" b="0" i="0" u="none" strike="noStrike" cap="none">
              <a:solidFill>
                <a:srgbClr val="898989"/>
              </a:solidFill>
              <a:latin typeface="Calibri"/>
              <a:ea typeface="Calibri"/>
              <a:cs typeface="Calibri"/>
              <a:sym typeface="Calibri"/>
            </a:endParaRPr>
          </a:p>
        </p:txBody>
      </p:sp>
      <p:pic>
        <p:nvPicPr>
          <p:cNvPr id="3" name="Picture 2" descr="A screenshot of a social media post&#10;&#10;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lang="en-CA"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a:t>Partnerprogramm – weltweite physische Standorte</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lang="en-CA" sz="1200" b="0" i="0" u="none" strike="noStrike" cap="none">
              <a:solidFill>
                <a:srgbClr val="898989"/>
              </a:solidFill>
              <a:latin typeface="Calibri"/>
              <a:ea typeface="Calibri"/>
              <a:cs typeface="Calibri"/>
              <a:sym typeface="Calibri"/>
            </a:endParaRPr>
          </a:p>
        </p:txBody>
      </p:sp>
      <p:pic>
        <p:nvPicPr>
          <p:cNvPr id="6" name="Picture 5" descr="A map of the world&#10;&#10;Description automatically generated with medium confidence">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lang="en-CA" sz="1200" b="0" i="0" u="none" strike="noStrike" cap="none">
              <a:solidFill>
                <a:srgbClr val="898989"/>
              </a:solidFill>
              <a:latin typeface="Calibri"/>
              <a:ea typeface="Calibri"/>
              <a:cs typeface="Calibri"/>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
        <p:nvSpPr>
          <p:cNvPr id="5" name="Textfeld 4">
            <a:extLst>
              <a:ext uri="{FF2B5EF4-FFF2-40B4-BE49-F238E27FC236}">
                <a16:creationId xmlns:a16="http://schemas.microsoft.com/office/drawing/2014/main" id="{D7D7B69C-038D-4427-B2F7-91F39A65AEBE}"/>
              </a:ext>
            </a:extLst>
          </p:cNvPr>
          <p:cNvSpPr txBox="1"/>
          <p:nvPr/>
        </p:nvSpPr>
        <p:spPr>
          <a:xfrm>
            <a:off x="579246" y="47646"/>
            <a:ext cx="11069133" cy="523220"/>
          </a:xfrm>
          <a:prstGeom prst="rect">
            <a:avLst/>
          </a:prstGeom>
          <a:solidFill>
            <a:schemeClr val="bg1"/>
          </a:solidFill>
        </p:spPr>
        <p:txBody>
          <a:bodyPr wrap="square" rtlCol="0">
            <a:spAutoFit/>
          </a:bodyPr>
          <a:lstStyle/>
          <a:p>
            <a:pPr algn="ctr"/>
            <a:r>
              <a:rPr lang="de-DE" sz="2800" b="1" dirty="0"/>
              <a:t>Anwaltskanzleien</a:t>
            </a:r>
          </a:p>
        </p:txBody>
      </p:sp>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lang="en-CA" sz="1200" b="0" i="0" u="none" strike="noStrike" cap="none">
              <a:solidFill>
                <a:srgbClr val="898989"/>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
        <p:nvSpPr>
          <p:cNvPr id="4" name="Textfeld 3">
            <a:extLst>
              <a:ext uri="{FF2B5EF4-FFF2-40B4-BE49-F238E27FC236}">
                <a16:creationId xmlns:a16="http://schemas.microsoft.com/office/drawing/2014/main" id="{8B9557AB-BF9C-4D7F-BF46-3E594C9995EA}"/>
              </a:ext>
            </a:extLst>
          </p:cNvPr>
          <p:cNvSpPr txBox="1"/>
          <p:nvPr/>
        </p:nvSpPr>
        <p:spPr>
          <a:xfrm>
            <a:off x="579246" y="69948"/>
            <a:ext cx="11069133" cy="523220"/>
          </a:xfrm>
          <a:prstGeom prst="rect">
            <a:avLst/>
          </a:prstGeom>
          <a:solidFill>
            <a:schemeClr val="bg1"/>
          </a:solidFill>
        </p:spPr>
        <p:txBody>
          <a:bodyPr wrap="square" rtlCol="0">
            <a:spAutoFit/>
          </a:bodyPr>
          <a:lstStyle/>
          <a:p>
            <a:pPr algn="ctr"/>
            <a:r>
              <a:rPr lang="de-DE" sz="2800" b="1" dirty="0"/>
              <a:t>Dienstleister / Service Provider</a:t>
            </a:r>
          </a:p>
        </p:txBody>
      </p:sp>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lang="en-CA" sz="1200" b="0" i="0" u="none" strike="noStrike" cap="none">
              <a:solidFill>
                <a:srgbClr val="898989"/>
              </a:solidFill>
              <a:latin typeface="Calibri"/>
              <a:ea typeface="Calibri"/>
              <a:cs typeface="Calibri"/>
              <a:sym typeface="Calibri"/>
            </a:endParaRPr>
          </a:p>
        </p:txBody>
      </p:sp>
      <p:pic>
        <p:nvPicPr>
          <p:cNvPr id="8" name="Picture 7" descr="Graphical user interface, application&#10;&#10;Description automatically generated">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
        <p:nvSpPr>
          <p:cNvPr id="5" name="Textfeld 4">
            <a:extLst>
              <a:ext uri="{FF2B5EF4-FFF2-40B4-BE49-F238E27FC236}">
                <a16:creationId xmlns:a16="http://schemas.microsoft.com/office/drawing/2014/main" id="{891236D0-0169-4A37-9B87-046BE7EB556F}"/>
              </a:ext>
            </a:extLst>
          </p:cNvPr>
          <p:cNvSpPr txBox="1"/>
          <p:nvPr/>
        </p:nvSpPr>
        <p:spPr>
          <a:xfrm>
            <a:off x="579246" y="136854"/>
            <a:ext cx="11069133" cy="523220"/>
          </a:xfrm>
          <a:prstGeom prst="rect">
            <a:avLst/>
          </a:prstGeom>
          <a:solidFill>
            <a:schemeClr val="bg1"/>
          </a:solidFill>
        </p:spPr>
        <p:txBody>
          <a:bodyPr wrap="square" rtlCol="0">
            <a:spAutoFit/>
          </a:bodyPr>
          <a:lstStyle/>
          <a:p>
            <a:pPr algn="ctr"/>
            <a:r>
              <a:rPr lang="de-DE" sz="2800" b="1" dirty="0"/>
              <a:t>Zertifizierungsdienstleister</a:t>
            </a:r>
          </a:p>
        </p:txBody>
      </p:sp>
      <p:sp>
        <p:nvSpPr>
          <p:cNvPr id="6" name="Textfeld 5">
            <a:extLst>
              <a:ext uri="{FF2B5EF4-FFF2-40B4-BE49-F238E27FC236}">
                <a16:creationId xmlns:a16="http://schemas.microsoft.com/office/drawing/2014/main" id="{7137C42B-031F-479C-9BC3-D6F70C19D576}"/>
              </a:ext>
            </a:extLst>
          </p:cNvPr>
          <p:cNvSpPr txBox="1"/>
          <p:nvPr/>
        </p:nvSpPr>
        <p:spPr>
          <a:xfrm>
            <a:off x="561433" y="3486908"/>
            <a:ext cx="11069133" cy="523220"/>
          </a:xfrm>
          <a:prstGeom prst="rect">
            <a:avLst/>
          </a:prstGeom>
          <a:solidFill>
            <a:schemeClr val="bg1"/>
          </a:solidFill>
        </p:spPr>
        <p:txBody>
          <a:bodyPr wrap="square" rtlCol="0">
            <a:spAutoFit/>
          </a:bodyPr>
          <a:lstStyle/>
          <a:p>
            <a:pPr algn="ctr"/>
            <a:r>
              <a:rPr lang="de-DE" sz="2800" b="1" dirty="0"/>
              <a:t>Externe Zertifizierer / Zertifizierungsstellen</a:t>
            </a:r>
          </a:p>
        </p:txBody>
      </p:sp>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Chart, bar chart&#10;&#10;Description automatically generated">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
        <p:nvSpPr>
          <p:cNvPr id="4" name="Textfeld 3">
            <a:extLst>
              <a:ext uri="{FF2B5EF4-FFF2-40B4-BE49-F238E27FC236}">
                <a16:creationId xmlns:a16="http://schemas.microsoft.com/office/drawing/2014/main" id="{31C9D137-D085-4F46-B41F-7AD2C7CD58B5}"/>
              </a:ext>
            </a:extLst>
          </p:cNvPr>
          <p:cNvSpPr txBox="1"/>
          <p:nvPr/>
        </p:nvSpPr>
        <p:spPr>
          <a:xfrm>
            <a:off x="728702" y="292719"/>
            <a:ext cx="11069133" cy="523220"/>
          </a:xfrm>
          <a:prstGeom prst="rect">
            <a:avLst/>
          </a:prstGeom>
          <a:solidFill>
            <a:schemeClr val="bg1"/>
          </a:solidFill>
        </p:spPr>
        <p:txBody>
          <a:bodyPr wrap="square" rtlCol="0">
            <a:spAutoFit/>
          </a:bodyPr>
          <a:lstStyle/>
          <a:p>
            <a:pPr algn="ctr"/>
            <a:r>
              <a:rPr lang="de-DE" sz="2800" b="1" dirty="0"/>
              <a:t>Externe Zertifizierer / Zertifizierungsstellen</a:t>
            </a:r>
          </a:p>
        </p:txBody>
      </p:sp>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de-de" b="1">
                <a:solidFill>
                  <a:schemeClr val="bg1">
                    <a:lumMod val="50000"/>
                  </a:schemeClr>
                </a:solidFill>
              </a:rPr>
              <a:t>Der OpenChain-Standard kann erfüllt werden durch:</a:t>
            </a:r>
            <a:br>
              <a:rPr lang="de-de">
                <a:solidFill>
                  <a:schemeClr val="bg1">
                    <a:lumMod val="50000"/>
                  </a:schemeClr>
                </a:solidFill>
              </a:rPr>
            </a:br>
            <a:br>
              <a:rPr lang="de-de">
                <a:solidFill>
                  <a:schemeClr val="bg1">
                    <a:lumMod val="50000"/>
                  </a:schemeClr>
                </a:solidFill>
              </a:rPr>
            </a:br>
            <a:r>
              <a:rPr lang="de-de">
                <a:solidFill>
                  <a:schemeClr val="bg1">
                    <a:lumMod val="50000"/>
                  </a:schemeClr>
                </a:solidFill>
              </a:rPr>
              <a:t>Selbstzertifizierung</a:t>
            </a:r>
            <a:br>
              <a:rPr lang="de-de">
                <a:solidFill>
                  <a:schemeClr val="bg1">
                    <a:lumMod val="50000"/>
                  </a:schemeClr>
                </a:solidFill>
              </a:rPr>
            </a:br>
            <a:br>
              <a:rPr lang="de-de">
                <a:solidFill>
                  <a:schemeClr val="bg1">
                    <a:lumMod val="50000"/>
                  </a:schemeClr>
                </a:solidFill>
              </a:rPr>
            </a:br>
            <a:r>
              <a:rPr lang="de-de">
                <a:solidFill>
                  <a:schemeClr val="bg1">
                    <a:lumMod val="50000"/>
                  </a:schemeClr>
                </a:solidFill>
              </a:rPr>
              <a:t>Unabhängige Konformitätsbewertung</a:t>
            </a:r>
            <a:br>
              <a:rPr lang="de-de">
                <a:solidFill>
                  <a:schemeClr val="bg1">
                    <a:lumMod val="50000"/>
                  </a:schemeClr>
                </a:solidFill>
              </a:rPr>
            </a:br>
            <a:br>
              <a:rPr lang="de-de">
                <a:solidFill>
                  <a:schemeClr val="bg1">
                    <a:lumMod val="50000"/>
                  </a:schemeClr>
                </a:solidFill>
              </a:rPr>
            </a:br>
            <a:r>
              <a:rPr lang="de-de">
                <a:solidFill>
                  <a:schemeClr val="bg1">
                    <a:lumMod val="50000"/>
                  </a:schemeClr>
                </a:solidFill>
              </a:rPr>
              <a:t>Externe Zertifizierung</a:t>
            </a: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sz="4200"/>
              <a:t>Wahlfreiheit für Kunden und Lieferanten</a:t>
            </a:r>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692726" y="5840710"/>
            <a:ext cx="3601282" cy="600164"/>
          </a:xfrm>
          <a:prstGeom prst="rect">
            <a:avLst/>
          </a:prstGeom>
          <a:noFill/>
        </p:spPr>
        <p:txBody>
          <a:bodyPr wrap="square" lIns="91440" tIns="45720" rIns="91440" bIns="45720" rtlCol="0" anchor="t">
            <a:spAutoFit/>
          </a:bodyPr>
          <a:lstStyle/>
          <a:p>
            <a:r>
              <a:rPr lang="de-de" sz="1100" i="1"/>
              <a:t>Die aufgeführten Projekte und Tools dienen nur als Referenz.</a:t>
            </a:r>
            <a:br>
              <a:rPr lang="de-de" sz="1100" i="1"/>
            </a:br>
            <a:r>
              <a:rPr lang="de-de" sz="1100" i="1"/>
              <a:t>Die ISO 5230:2020 OpenChain enthält keine Vorschriften hinsichtlich der Wahl der Prozessimplementierung.</a:t>
            </a:r>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de-de" sz="4200"/>
              <a:t>OpenChain unterstützt hochwertige Compliance</a:t>
            </a:r>
          </a:p>
        </p:txBody>
      </p:sp>
      <p:pic>
        <p:nvPicPr>
          <p:cNvPr id="15" name="Picture 15" descr="A picture containing lamp&#10;&#10;Description automatically generated">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A picture containing food&#10;&#10;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521853"/>
            <a:ext cx="3626270" cy="1477328"/>
          </a:xfrm>
          <a:prstGeom prst="rect">
            <a:avLst/>
          </a:prstGeom>
          <a:noFill/>
        </p:spPr>
        <p:txBody>
          <a:bodyPr wrap="square" lIns="91440" tIns="45720" rIns="91440" bIns="45720" rtlCol="0" anchor="t">
            <a:spAutoFit/>
          </a:bodyPr>
          <a:lstStyle/>
          <a:p>
            <a:pPr marL="285750" indent="-285750">
              <a:buFont typeface="Wingdings"/>
              <a:buChar char="ü"/>
            </a:pPr>
            <a:r>
              <a:rPr kumimoji="1" lang="de-de" sz="1800" dirty="0">
                <a:solidFill>
                  <a:srgbClr val="008892"/>
                </a:solidFill>
                <a:latin typeface="Calibri"/>
              </a:rPr>
              <a:t>Programm eingerichtet</a:t>
            </a:r>
          </a:p>
          <a:p>
            <a:pPr marL="285750" indent="-285750">
              <a:buFont typeface="Wingdings"/>
              <a:buChar char="ü"/>
            </a:pPr>
            <a:r>
              <a:rPr kumimoji="1" lang="de-de" sz="1800" dirty="0">
                <a:solidFill>
                  <a:srgbClr val="008892"/>
                </a:solidFill>
                <a:latin typeface="Calibri"/>
              </a:rPr>
              <a:t>Aufgaben</a:t>
            </a:r>
            <a:r>
              <a:rPr lang="de-de" sz="1800" dirty="0">
                <a:solidFill>
                  <a:srgbClr val="008892"/>
                </a:solidFill>
                <a:latin typeface="Calibri"/>
              </a:rPr>
              <a:t> definiert</a:t>
            </a:r>
          </a:p>
          <a:p>
            <a:pPr marL="285750" indent="-285750">
              <a:buFont typeface="Wingdings"/>
              <a:buChar char="ü"/>
            </a:pPr>
            <a:r>
              <a:rPr lang="de-de" sz="1800" dirty="0">
                <a:solidFill>
                  <a:srgbClr val="008892"/>
                </a:solidFill>
                <a:latin typeface="Calibri"/>
              </a:rPr>
              <a:t>Überprüfungs- und Freigabeprozess</a:t>
            </a:r>
          </a:p>
          <a:p>
            <a:pPr marL="285750" indent="-285750">
              <a:buFont typeface="Wingdings"/>
              <a:buChar char="ü"/>
            </a:pPr>
            <a:r>
              <a:rPr lang="de-de" sz="1800" dirty="0">
                <a:solidFill>
                  <a:srgbClr val="008892"/>
                </a:solidFill>
                <a:latin typeface="Calibri"/>
              </a:rPr>
              <a:t>Compliance-Artefakte gesammelt</a:t>
            </a:r>
          </a:p>
          <a:p>
            <a:pPr marL="285750" indent="-285750">
              <a:buFont typeface="Wingdings"/>
              <a:buChar char="ü"/>
            </a:pPr>
            <a:r>
              <a:rPr lang="de-de" sz="1800" dirty="0">
                <a:solidFill>
                  <a:srgbClr val="008892"/>
                </a:solidFill>
                <a:latin typeface="Calibri"/>
              </a:rPr>
              <a:t>Richtlinien für die Community-Einbindung</a:t>
            </a: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971858" y="2868654"/>
            <a:ext cx="3980765" cy="400110"/>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Open Source Compliance-Programm…</a:t>
            </a: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Beispiele für Implementierungsmöglichkeiten</a:t>
            </a: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de-de" sz="1800">
                <a:solidFill>
                  <a:srgbClr val="008892"/>
                </a:solidFill>
                <a:latin typeface="Calibri"/>
              </a:rPr>
              <a:t>Bill of Materials für Software</a:t>
            </a: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923330"/>
          </a:xfrm>
          <a:prstGeom prst="rect">
            <a:avLst/>
          </a:prstGeom>
          <a:noFill/>
        </p:spPr>
        <p:txBody>
          <a:bodyPr wrap="square" lIns="91440" tIns="45720" rIns="91440" bIns="45720" rtlCol="0" anchor="t">
            <a:spAutoFit/>
          </a:bodyPr>
          <a:lstStyle/>
          <a:p>
            <a:pPr marL="285750" indent="-285750">
              <a:buFont typeface="Wingdings"/>
              <a:buChar char="ü"/>
            </a:pPr>
            <a:r>
              <a:rPr kumimoji="1" lang="de-de" sz="1800">
                <a:solidFill>
                  <a:srgbClr val="008892"/>
                </a:solidFill>
                <a:latin typeface="Calibri"/>
              </a:rPr>
              <a:t>Automatisierung zur Identifizierung von vorgelagerter, interner Entwicklung und nachgelagerter Open-Source-Software</a:t>
            </a: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de-de" dirty="0"/>
              <a:t>Die </a:t>
            </a:r>
            <a:r>
              <a:rPr lang="de-de" dirty="0" err="1"/>
              <a:t>OpenChain</a:t>
            </a:r>
            <a:r>
              <a:rPr lang="de-de" dirty="0"/>
              <a:t>-Spezifikation der ISO 5230 definiert die wichtigsten Anforderungen an ein hochwertiges Open Source Compliance-Programm. Das </a:t>
            </a:r>
            <a:r>
              <a:rPr lang="de-de" dirty="0" err="1"/>
              <a:t>OpenChain</a:t>
            </a:r>
            <a:r>
              <a:rPr lang="de-de" dirty="0"/>
              <a:t>-Projekt entwickelt diese Norm.</a:t>
            </a:r>
            <a:br>
              <a:rPr lang="de-de" dirty="0"/>
            </a:br>
            <a:br>
              <a:rPr lang="de-de" dirty="0"/>
            </a:br>
            <a:r>
              <a:rPr lang="de-de" sz="2400" i="1" dirty="0"/>
              <a:t>Unsere Vision ist eine Lieferkette, in der Open Source mit vertrauenswürdigen und konsistenten Compliance-Informationen geliefert wird.</a:t>
            </a:r>
            <a:br>
              <a:rPr lang="de-de" sz="2400" dirty="0"/>
            </a:br>
            <a:br>
              <a:rPr lang="de-de" sz="2400" dirty="0"/>
            </a:br>
            <a:r>
              <a:rPr lang="de-de" sz="2400" i="1" dirty="0"/>
              <a:t>Unsere Aufgabe ist es, Anforderungen zu schaffen, um ein effektives Management von Open Source für die Teilnehmer der Software-Lieferkette zu erreichen.</a:t>
            </a:r>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en-CA"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de-de">
                <a:solidFill>
                  <a:schemeClr val="bg1">
                    <a:lumMod val="50000"/>
                  </a:schemeClr>
                </a:solidFill>
              </a:rPr>
              <a:t>Die Selbstzertifizierung ist das Herzstück der OpenChain-Industrienorm. Unternehmen können auf eine Reihe von Ja/Nein-Fragen zugreifen, um festzustellen, ob sie die wichtigsten Anforderungen eines hochwertigen Open Source Compliance-Programms umgesetzt haben. Diese Fragen finden Sie hier:</a:t>
            </a:r>
            <a:br>
              <a:rPr lang="de-de">
                <a:solidFill>
                  <a:schemeClr val="bg1">
                    <a:lumMod val="50000"/>
                  </a:schemeClr>
                </a:solidFill>
              </a:rPr>
            </a:br>
            <a:r>
              <a:rPr lang="de-de">
                <a:solidFill>
                  <a:schemeClr val="bg1">
                    <a:lumMod val="50000"/>
                  </a:schemeClr>
                </a:solidFill>
                <a:hlinkClick r:id="rId3"/>
              </a:rPr>
              <a:t>https://certification.openchainproject.org</a:t>
            </a:r>
            <a:r>
              <a:rPr lang="de-de">
                <a:solidFill>
                  <a:schemeClr val="bg1">
                    <a:lumMod val="50000"/>
                  </a:schemeClr>
                </a:solidFill>
              </a:rPr>
              <a:t> </a:t>
            </a: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sz="4200"/>
              <a:t>Selbstzertifizierung</a:t>
            </a:r>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de-de">
                <a:solidFill>
                  <a:schemeClr val="bg1">
                    <a:lumMod val="50000"/>
                  </a:schemeClr>
                </a:solidFill>
              </a:rPr>
              <a:t>Bei einer unabhängigen Compliance-Bewertung (Independent Compliance Assessment) prüft eine unabhängige Partei, wie z. B. eine Anwaltskanzlei, ein Beratungsunternehmen oder eine Wirtschaftsprüfungsgesellschaft, das Ergebnis einer OpenChain-Selbstbewertung (OpenChain Self-Assessment) und spricht eine Empfehlung hinsichtlich ihrer Vollständigkeit aus.</a:t>
            </a: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sz="4200"/>
              <a:t>Unabhängige Compliance-Bewertung</a:t>
            </a:r>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de-de" sz="3200" dirty="0">
                <a:solidFill>
                  <a:schemeClr val="bg1">
                    <a:lumMod val="50000"/>
                  </a:schemeClr>
                </a:solidFill>
              </a:rPr>
              <a:t>Die externe Zertifizierung bzw. die Zertifizierung durch Dritte oder einen externen Dienstleister ist ein Prozess, bei dem eine Zertifizierungsstelle ein Unternehmen durch einen </a:t>
            </a:r>
            <a:r>
              <a:rPr lang="de-de" sz="3200" dirty="0" err="1">
                <a:solidFill>
                  <a:schemeClr val="bg1">
                    <a:lumMod val="50000"/>
                  </a:schemeClr>
                </a:solidFill>
              </a:rPr>
              <a:t>OpenChain</a:t>
            </a:r>
            <a:r>
              <a:rPr lang="de-de" sz="3200" dirty="0">
                <a:solidFill>
                  <a:schemeClr val="bg1">
                    <a:lumMod val="50000"/>
                  </a:schemeClr>
                </a:solidFill>
              </a:rPr>
              <a:t>-Konformitätsprozess nach  ISO 5230 führt. Die Zertifizierungsstelle stellt dann ein formales Konformitätszertifikat aus. Diese Aktivität entspricht genau den Formen der Zertifizierung durch Dritte, die im Bereich der Automobilindustrie, der Infrastruktur und ähnlichen Bereichen sowie bei ISO-Normen zu beobachten sind.</a:t>
            </a:r>
            <a:br>
              <a:rPr lang="de-de" sz="3200" dirty="0"/>
            </a:br>
            <a:endParaRPr lang="de-de" sz="3200" dirty="0"/>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sz="4200"/>
              <a:t>Externe Zertifizierung</a:t>
            </a:r>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de-de" sz="4000"/>
              <a:t>Get Started</a:t>
            </a: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6395113"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de-de" sz="2400">
                <a:solidFill>
                  <a:srgbClr val="7F7F7F"/>
                </a:solidFill>
                <a:latin typeface="Calibri" panose="020F0502020204030204" pitchFamily="34" charset="0"/>
                <a:ea typeface="Calibri"/>
                <a:cs typeface="Calibri" panose="020F0502020204030204" pitchFamily="34" charset="0"/>
                <a:sym typeface="Calibri"/>
              </a:rPr>
              <a:t>Informationen über unsere Community:</a:t>
            </a:r>
            <a:br>
              <a:rPr lang="de-de" sz="2400">
                <a:solidFill>
                  <a:srgbClr val="7F7F7F"/>
                </a:solidFill>
                <a:latin typeface="Calibri" panose="020F0502020204030204" pitchFamily="34" charset="0"/>
                <a:ea typeface="Calibri"/>
                <a:cs typeface="Calibri" panose="020F0502020204030204" pitchFamily="34" charset="0"/>
                <a:sym typeface="Calibri"/>
              </a:rPr>
            </a:br>
            <a:r>
              <a:rPr lang="de-de" sz="2400">
                <a:latin typeface="Calibri" panose="020F0502020204030204" pitchFamily="34" charset="0"/>
                <a:ea typeface="Calibri"/>
                <a:cs typeface="Calibri" panose="020F0502020204030204" pitchFamily="34" charset="0"/>
                <a:sym typeface="Calibri"/>
                <a:hlinkClick r:id="rId3"/>
              </a:rPr>
              <a:t>https://www.openchainproject.org/get-started</a:t>
            </a:r>
          </a:p>
          <a:p>
            <a:pPr>
              <a:buSzPts val="3200"/>
            </a:pPr>
            <a:endParaRPr lang="en-CA" sz="2400" dirty="0">
              <a:solidFill>
                <a:srgbClr val="7F7F7F"/>
              </a:solidFill>
              <a:latin typeface="Calibri" panose="020F0502020204030204" pitchFamily="34" charset="0"/>
              <a:ea typeface="Calibri"/>
              <a:cs typeface="Calibri" panose="020F0502020204030204" pitchFamily="34" charset="0"/>
              <a:sym typeface="Calibri"/>
            </a:endParaRPr>
          </a:p>
          <a:p>
            <a:pPr>
              <a:lnSpc>
                <a:spcPct val="90000"/>
              </a:lnSpc>
              <a:buClr>
                <a:srgbClr val="7F7F7F"/>
              </a:buClr>
              <a:buSzPts val="3200"/>
            </a:pPr>
            <a:r>
              <a:rPr lang="de-de" sz="2400">
                <a:solidFill>
                  <a:srgbClr val="7F7F7F"/>
                </a:solidFill>
                <a:latin typeface="Calibri" panose="020F0502020204030204" pitchFamily="34" charset="0"/>
                <a:ea typeface="Calibri"/>
                <a:cs typeface="Calibri" panose="020F0502020204030204" pitchFamily="34" charset="0"/>
                <a:sym typeface="Calibri"/>
              </a:rPr>
              <a:t>Selbstzertifizierung oder Health Check einer Organisation/eines Unternehmens:</a:t>
            </a:r>
            <a:br>
              <a:rPr lang="de-de" sz="2400">
                <a:solidFill>
                  <a:srgbClr val="7F7F7F"/>
                </a:solidFill>
                <a:latin typeface="Calibri" panose="020F0502020204030204" pitchFamily="34" charset="0"/>
                <a:ea typeface="Calibri"/>
                <a:cs typeface="Calibri" panose="020F0502020204030204" pitchFamily="34" charset="0"/>
                <a:sym typeface="Calibri"/>
              </a:rPr>
            </a:br>
            <a:r>
              <a:rPr lang="de-de" sz="2400">
                <a:solidFill>
                  <a:srgbClr val="7F7F7F"/>
                </a:solidFill>
                <a:latin typeface="Calibri" panose="020F0502020204030204" pitchFamily="34" charset="0"/>
                <a:ea typeface="Calibri"/>
                <a:cs typeface="Calibri" panose="020F0502020204030204" pitchFamily="34" charset="0"/>
                <a:sym typeface="Calibri"/>
                <a:hlinkClick r:id="rId4"/>
              </a:rPr>
              <a:t>https://certification.openchainproject.org</a:t>
            </a:r>
            <a:r>
              <a:rPr lang="de-de" sz="2400">
                <a:solidFill>
                  <a:srgbClr val="7F7F7F"/>
                </a:solidFill>
                <a:latin typeface="Calibri" panose="020F0502020204030204" pitchFamily="34" charset="0"/>
                <a:ea typeface="Calibri"/>
                <a:cs typeface="Calibri" panose="020F0502020204030204" pitchFamily="34" charset="0"/>
                <a:sym typeface="Calibri"/>
              </a:rPr>
              <a:t> </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318659" y="3547928"/>
            <a:ext cx="1676627" cy="491822"/>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ausgehend</a:t>
            </a: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111551" y="2565677"/>
            <a:ext cx="1676627" cy="491822"/>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eingehend</a:t>
            </a: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301903" y="3519761"/>
            <a:ext cx="3626270" cy="1569660"/>
          </a:xfrm>
          <a:prstGeom prst="rect">
            <a:avLst/>
          </a:prstGeom>
          <a:noFill/>
        </p:spPr>
        <p:txBody>
          <a:bodyPr wrap="square" lIns="91440" tIns="45720" rIns="91440" bIns="45720" rtlCol="0" anchor="t">
            <a:spAutoFit/>
          </a:bodyPr>
          <a:lstStyle/>
          <a:p>
            <a:pPr marL="285750" indent="-285750">
              <a:buFont typeface="Wingdings"/>
              <a:buChar char="ü"/>
            </a:pPr>
            <a:r>
              <a:rPr kumimoji="1" lang="de-de" sz="1600" dirty="0">
                <a:solidFill>
                  <a:srgbClr val="008892"/>
                </a:solidFill>
                <a:latin typeface="Calibri"/>
              </a:rPr>
              <a:t>Programm eingerichtet</a:t>
            </a:r>
          </a:p>
          <a:p>
            <a:pPr marL="285750" indent="-285750">
              <a:buFont typeface="Wingdings"/>
              <a:buChar char="ü"/>
            </a:pPr>
            <a:r>
              <a:rPr kumimoji="1" lang="de-de" sz="1600" dirty="0">
                <a:solidFill>
                  <a:srgbClr val="008892"/>
                </a:solidFill>
                <a:latin typeface="Calibri"/>
              </a:rPr>
              <a:t>Aufgaben</a:t>
            </a:r>
            <a:r>
              <a:rPr lang="de-de" sz="1600" dirty="0">
                <a:solidFill>
                  <a:srgbClr val="008892"/>
                </a:solidFill>
                <a:latin typeface="Calibri"/>
              </a:rPr>
              <a:t> definiert</a:t>
            </a:r>
          </a:p>
          <a:p>
            <a:pPr marL="285750" indent="-285750">
              <a:buFont typeface="Wingdings"/>
              <a:buChar char="ü"/>
            </a:pPr>
            <a:r>
              <a:rPr lang="de-de" sz="1600" dirty="0">
                <a:solidFill>
                  <a:srgbClr val="008892"/>
                </a:solidFill>
                <a:latin typeface="Calibri"/>
              </a:rPr>
              <a:t>Überprüfungs- und Freigabeprozess</a:t>
            </a:r>
          </a:p>
          <a:p>
            <a:pPr marL="285750" indent="-285750">
              <a:buFont typeface="Wingdings"/>
              <a:buChar char="ü"/>
            </a:pPr>
            <a:r>
              <a:rPr lang="de-de" sz="1600" dirty="0">
                <a:solidFill>
                  <a:srgbClr val="008892"/>
                </a:solidFill>
                <a:latin typeface="Calibri"/>
              </a:rPr>
              <a:t>Compliance-Artefakte gesammelt</a:t>
            </a:r>
          </a:p>
          <a:p>
            <a:pPr marL="285750" indent="-285750">
              <a:buFont typeface="Wingdings"/>
              <a:buChar char="ü"/>
            </a:pPr>
            <a:r>
              <a:rPr lang="de-de" sz="1600" dirty="0">
                <a:solidFill>
                  <a:srgbClr val="008892"/>
                </a:solidFill>
                <a:latin typeface="Calibri"/>
              </a:rPr>
              <a:t>Richtlinien für die Community-Einbindung</a:t>
            </a: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a:t>OpenChain ermöglicht vertrauenswürdige und konsistente Compliance-Informationen in der Lieferkette.</a:t>
            </a:r>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de-de" sz="2000">
                <a:solidFill>
                  <a:srgbClr val="008892"/>
                </a:solidFill>
                <a:latin typeface="Calibri" panose="020F0502020204030204" pitchFamily="34" charset="0"/>
              </a:rPr>
              <a:t>nachgelagert</a:t>
            </a: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1001956" y="2242731"/>
            <a:ext cx="1676627" cy="491822"/>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vorgelagert</a:t>
            </a: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400110"/>
          </a:xfrm>
          <a:prstGeom prst="rect">
            <a:avLst/>
          </a:prstGeom>
          <a:noFill/>
        </p:spPr>
        <p:txBody>
          <a:bodyPr wrap="square" rtlCol="0">
            <a:spAutoFit/>
          </a:bodyPr>
          <a:lstStyle/>
          <a:p>
            <a:pPr algn="ctr"/>
            <a:r>
              <a:rPr kumimoji="1" lang="de-de" sz="2000">
                <a:solidFill>
                  <a:srgbClr val="008892"/>
                </a:solidFill>
                <a:latin typeface="Calibri" panose="020F0502020204030204" pitchFamily="34" charset="0"/>
              </a:rPr>
              <a:t>Open Source Compliance…</a:t>
            </a: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Logo, company name&#10;&#10;Description automatically generated">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8159" y="961159"/>
            <a:ext cx="4935682" cy="4935682"/>
          </a:xfrm>
          <a:prstGeom prst="rect">
            <a:avLst/>
          </a:prstGeom>
        </p:spPr>
      </p:pic>
      <p:sp>
        <p:nvSpPr>
          <p:cNvPr id="3" name="Textfeld 2">
            <a:extLst>
              <a:ext uri="{FF2B5EF4-FFF2-40B4-BE49-F238E27FC236}">
                <a16:creationId xmlns:a16="http://schemas.microsoft.com/office/drawing/2014/main" id="{B44554C4-EC73-4F95-9212-F4C51ACB786D}"/>
              </a:ext>
            </a:extLst>
          </p:cNvPr>
          <p:cNvSpPr txBox="1"/>
          <p:nvPr/>
        </p:nvSpPr>
        <p:spPr>
          <a:xfrm>
            <a:off x="779967" y="270666"/>
            <a:ext cx="11069133" cy="646331"/>
          </a:xfrm>
          <a:prstGeom prst="rect">
            <a:avLst/>
          </a:prstGeom>
          <a:solidFill>
            <a:schemeClr val="bg1"/>
          </a:solidFill>
        </p:spPr>
        <p:txBody>
          <a:bodyPr wrap="square" rtlCol="0">
            <a:spAutoFit/>
          </a:bodyPr>
          <a:lstStyle/>
          <a:p>
            <a:pPr algn="ctr"/>
            <a:r>
              <a:rPr lang="de-DE" sz="3600" b="1" dirty="0"/>
              <a:t>Ein einfaches Logo, eine wichtige Botschaft</a:t>
            </a:r>
          </a:p>
        </p:txBody>
      </p:sp>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lang="en-CA" sz="1200" b="0" i="0" u="none" strike="noStrike" cap="none">
              <a:solidFill>
                <a:srgbClr val="898989"/>
              </a:solidFill>
              <a:latin typeface="Calibri"/>
              <a:ea typeface="Calibri"/>
              <a:cs typeface="Calibri"/>
              <a:sym typeface="Calibri"/>
            </a:endParaRPr>
          </a:p>
        </p:txBody>
      </p:sp>
      <p:pic>
        <p:nvPicPr>
          <p:cNvPr id="6" name="Picture 5" descr="Text&#10;&#10;Description automatically generated">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
        <p:nvSpPr>
          <p:cNvPr id="4" name="Textfeld 3">
            <a:extLst>
              <a:ext uri="{FF2B5EF4-FFF2-40B4-BE49-F238E27FC236}">
                <a16:creationId xmlns:a16="http://schemas.microsoft.com/office/drawing/2014/main" id="{C2C0C1FD-A98D-4B50-80EF-D1963D1C4747}"/>
              </a:ext>
            </a:extLst>
          </p:cNvPr>
          <p:cNvSpPr txBox="1"/>
          <p:nvPr/>
        </p:nvSpPr>
        <p:spPr>
          <a:xfrm>
            <a:off x="779967" y="144907"/>
            <a:ext cx="11069133" cy="523220"/>
          </a:xfrm>
          <a:prstGeom prst="rect">
            <a:avLst/>
          </a:prstGeom>
          <a:solidFill>
            <a:schemeClr val="bg1"/>
          </a:solidFill>
        </p:spPr>
        <p:txBody>
          <a:bodyPr wrap="square" rtlCol="0">
            <a:spAutoFit/>
          </a:bodyPr>
          <a:lstStyle/>
          <a:p>
            <a:pPr algn="ctr"/>
            <a:r>
              <a:rPr lang="de-DE" sz="2800" b="1" dirty="0"/>
              <a:t>Unsere Arbeit wird durch unsere Platinum Members ermöglicht</a:t>
            </a:r>
          </a:p>
        </p:txBody>
      </p:sp>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en-US" b="0" i="0" u="none" strike="noStrike" kern="1200" cap="none">
              <a:solidFill>
                <a:srgbClr val="FFFFFF"/>
              </a:solidFill>
              <a:latin typeface="+mn-lt"/>
              <a:ea typeface="+mn-ea"/>
              <a:cs typeface="+mn-cs"/>
              <a:sym typeface="Calibri"/>
            </a:endParaRPr>
          </a:p>
        </p:txBody>
      </p:sp>
      <p:pic>
        <p:nvPicPr>
          <p:cNvPr id="5" name="Picture 4" descr="A picture containing graphical user interface&#10;&#10;Description automatically generated">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
        <p:nvSpPr>
          <p:cNvPr id="4" name="Textfeld 3">
            <a:extLst>
              <a:ext uri="{FF2B5EF4-FFF2-40B4-BE49-F238E27FC236}">
                <a16:creationId xmlns:a16="http://schemas.microsoft.com/office/drawing/2014/main" id="{8A6F4AAF-E699-4A3E-A97D-7E43961C70FB}"/>
              </a:ext>
            </a:extLst>
          </p:cNvPr>
          <p:cNvSpPr txBox="1"/>
          <p:nvPr/>
        </p:nvSpPr>
        <p:spPr>
          <a:xfrm>
            <a:off x="768816" y="359876"/>
            <a:ext cx="11069133" cy="1077218"/>
          </a:xfrm>
          <a:prstGeom prst="rect">
            <a:avLst/>
          </a:prstGeom>
          <a:solidFill>
            <a:schemeClr val="bg1"/>
          </a:solidFill>
        </p:spPr>
        <p:txBody>
          <a:bodyPr wrap="square" rtlCol="0">
            <a:spAutoFit/>
          </a:bodyPr>
          <a:lstStyle/>
          <a:p>
            <a:pPr algn="ctr"/>
            <a:r>
              <a:rPr lang="de-DE" sz="3200" b="1" dirty="0"/>
              <a:t>Öffentlich angekündigte ISO/IEC 5230- oder vergleichbare Programme</a:t>
            </a:r>
          </a:p>
        </p:txBody>
      </p:sp>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en-US" b="0" i="0" u="none" strike="noStrike" kern="1200" cap="none">
              <a:solidFill>
                <a:srgbClr val="FFFFFF"/>
              </a:solidFill>
              <a:latin typeface="+mn-lt"/>
              <a:ea typeface="+mn-ea"/>
              <a:cs typeface="+mn-cs"/>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
        <p:nvSpPr>
          <p:cNvPr id="5" name="Textfeld 4">
            <a:extLst>
              <a:ext uri="{FF2B5EF4-FFF2-40B4-BE49-F238E27FC236}">
                <a16:creationId xmlns:a16="http://schemas.microsoft.com/office/drawing/2014/main" id="{5E0C184A-4A2A-42D9-A165-E22C85DD200A}"/>
              </a:ext>
            </a:extLst>
          </p:cNvPr>
          <p:cNvSpPr txBox="1"/>
          <p:nvPr/>
        </p:nvSpPr>
        <p:spPr>
          <a:xfrm>
            <a:off x="100361" y="866035"/>
            <a:ext cx="11998712" cy="984885"/>
          </a:xfrm>
          <a:prstGeom prst="rect">
            <a:avLst/>
          </a:prstGeom>
          <a:solidFill>
            <a:schemeClr val="bg1"/>
          </a:solidFill>
        </p:spPr>
        <p:txBody>
          <a:bodyPr wrap="square" rtlCol="0">
            <a:spAutoFit/>
          </a:bodyPr>
          <a:lstStyle/>
          <a:p>
            <a:pPr algn="ctr"/>
            <a:r>
              <a:rPr lang="de-DE" sz="2900" b="1" dirty="0"/>
              <a:t>Öffentlich angekündigte </a:t>
            </a:r>
          </a:p>
          <a:p>
            <a:pPr algn="ctr"/>
            <a:r>
              <a:rPr lang="de-DE" sz="2900" b="1" dirty="0"/>
              <a:t>„</a:t>
            </a:r>
            <a:r>
              <a:rPr lang="de-DE" sz="2900" b="1" dirty="0" err="1"/>
              <a:t>OpenChain</a:t>
            </a:r>
            <a:r>
              <a:rPr lang="de-DE" sz="2900" b="1" dirty="0"/>
              <a:t> Generation 1“-Programme</a:t>
            </a:r>
          </a:p>
        </p:txBody>
      </p:sp>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de-de"/>
              <a:t>Global Mailing List </a:t>
            </a:r>
          </a:p>
          <a:p>
            <a:r>
              <a:rPr lang="de-de"/>
              <a:t>Global GitHub </a:t>
            </a:r>
          </a:p>
          <a:p>
            <a:r>
              <a:rPr lang="de-de"/>
              <a:t>Global Automotive</a:t>
            </a:r>
          </a:p>
          <a:p>
            <a:r>
              <a:rPr lang="de-de"/>
              <a:t>Global Education </a:t>
            </a:r>
          </a:p>
          <a:p>
            <a:r>
              <a:rPr lang="de-de"/>
              <a:t>Global Reference Tooling</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de-de"/>
              <a:t>Globale + Lokale Communities</a:t>
            </a:r>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de-de"/>
              <a:t>China Work Group</a:t>
            </a:r>
          </a:p>
          <a:p>
            <a:r>
              <a:rPr lang="de-de"/>
              <a:t>Germany Work Group</a:t>
            </a:r>
          </a:p>
          <a:p>
            <a:r>
              <a:rPr lang="de-de"/>
              <a:t>India Work Group</a:t>
            </a:r>
          </a:p>
          <a:p>
            <a:r>
              <a:rPr lang="de-de"/>
              <a:t>Japan Work Group</a:t>
            </a:r>
          </a:p>
          <a:p>
            <a:r>
              <a:rPr lang="de-de"/>
              <a:t>Korea Work Group</a:t>
            </a:r>
          </a:p>
          <a:p>
            <a:r>
              <a:rPr lang="de-de"/>
              <a:t>Taiwan Work Group</a:t>
            </a:r>
          </a:p>
          <a:p>
            <a:r>
              <a:rPr lang="de-de"/>
              <a:t>UK Work Group</a:t>
            </a:r>
          </a:p>
          <a:p>
            <a:r>
              <a:rPr lang="de-de"/>
              <a:t>USA Work Group</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
        <p:nvSpPr>
          <p:cNvPr id="3" name="Textfeld 2">
            <a:extLst>
              <a:ext uri="{FF2B5EF4-FFF2-40B4-BE49-F238E27FC236}">
                <a16:creationId xmlns:a16="http://schemas.microsoft.com/office/drawing/2014/main" id="{46280D02-930A-4A34-AE14-5397A367FB5A}"/>
              </a:ext>
            </a:extLst>
          </p:cNvPr>
          <p:cNvSpPr txBox="1"/>
          <p:nvPr/>
        </p:nvSpPr>
        <p:spPr>
          <a:xfrm>
            <a:off x="334537" y="47644"/>
            <a:ext cx="11514563" cy="584775"/>
          </a:xfrm>
          <a:prstGeom prst="rect">
            <a:avLst/>
          </a:prstGeom>
          <a:solidFill>
            <a:schemeClr val="bg1"/>
          </a:solidFill>
        </p:spPr>
        <p:txBody>
          <a:bodyPr wrap="square" rtlCol="0">
            <a:spAutoFit/>
          </a:bodyPr>
          <a:lstStyle/>
          <a:p>
            <a:pPr algn="ctr"/>
            <a:r>
              <a:rPr lang="de-DE" sz="3200" b="1" dirty="0"/>
              <a:t>Fragebogen zur </a:t>
            </a:r>
            <a:r>
              <a:rPr lang="de-DE" sz="3200" b="1" dirty="0" err="1"/>
              <a:t>OpenChain</a:t>
            </a:r>
            <a:r>
              <a:rPr lang="de-DE" sz="3200" b="1" dirty="0"/>
              <a:t>-Selbstzertifizierung</a:t>
            </a:r>
          </a:p>
        </p:txBody>
      </p:sp>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1333</Words>
  <Application>Microsoft Macintosh PowerPoint</Application>
  <PresentationFormat>Widescreen</PresentationFormat>
  <Paragraphs>109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So funktioniert OpenChain ISO 5230</vt:lpstr>
      <vt:lpstr>Die OpenChain-Spezifikation der ISO 5230 definiert die wichtigsten Anforderungen an ein hochwertiges Open Source Compliance-Programm. Das OpenChain-Projekt entwickelt diese Norm.  Unsere Vision ist eine Lieferkette, in der Open Source mit vertrauenswürdigen und konsistenten Compliance-Informationen geliefert wird.  Unsere Aufgabe ist es, Anforderungen zu schaffen, um ein effektives Management von Open Source für die Teilnehmer der Software-Lieferkette zu erreichen.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Umfangreiches OpenChain-Referenzmaterial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Der OpenChain-Standard kann erfüllt werden durch:  Selbstzertifizierung  Unabhängige Konformitätsbewertung  Externe Zertifizierung</vt:lpstr>
      <vt:lpstr>PowerPoint Presentation</vt:lpstr>
      <vt:lpstr>Die Selbstzertifizierung ist das Herzstück der OpenChain-Industrienorm. Unternehmen können auf eine Reihe von Ja/Nein-Fragen zugreifen, um festzustellen, ob sie die wichtigsten Anforderungen eines hochwertigen Open Source Compliance-Programms umgesetzt haben. Diese Fragen finden Sie hier: https://certification.openchainproject.org </vt:lpstr>
      <vt:lpstr>Bei einer unabhängigen Compliance-Bewertung (Independent Compliance Assessment) prüft eine unabhängige Partei, wie z. B. eine Anwaltskanzlei, ein Beratungsunternehmen oder eine Wirtschaftsprüfungsgesellschaft, das Ergebnis einer OpenChain-Selbstbewertung (OpenChain Self-Assessment) und spricht eine Empfehlung hinsichtlich ihrer Vollständigkeit aus.</vt:lpstr>
      <vt:lpstr>Die externe Zertifizierung bzw. die Zertifizierung durch Dritte oder einen externen Dienstleister ist ein Prozess, bei dem eine Zertifizierungsstelle ein Unternehmen durch einen OpenChain-Konformitätsprozess nach  ISO 5230 führt. Die Zertifizierungsstelle stellt dann ein formales Konformitätszertifikat aus. Diese Aktivität entspricht genau den Formen der Zertifizierung durch Dritte, die im Bereich der Automobilindustrie, der Infrastruktur und ähnlichen Bereichen sowie bei ISO-Normen zu beobachten sind. </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Helary Jean-Christophe</cp:lastModifiedBy>
  <cp:revision>151</cp:revision>
  <dcterms:created xsi:type="dcterms:W3CDTF">2019-04-09T08:37:53Z</dcterms:created>
  <dcterms:modified xsi:type="dcterms:W3CDTF">2021-05-18T12:45:20Z</dcterms:modified>
</cp:coreProperties>
</file>